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90" r:id="rId3"/>
    <p:sldId id="263" r:id="rId4"/>
    <p:sldId id="264" r:id="rId5"/>
    <p:sldId id="356" r:id="rId6"/>
    <p:sldId id="385" r:id="rId7"/>
    <p:sldId id="265" r:id="rId8"/>
    <p:sldId id="393" r:id="rId9"/>
    <p:sldId id="267" r:id="rId10"/>
    <p:sldId id="268" r:id="rId11"/>
    <p:sldId id="269" r:id="rId12"/>
    <p:sldId id="270" r:id="rId13"/>
    <p:sldId id="271" r:id="rId14"/>
    <p:sldId id="358" r:id="rId15"/>
    <p:sldId id="369" r:id="rId16"/>
    <p:sldId id="392" r:id="rId17"/>
    <p:sldId id="334" r:id="rId18"/>
    <p:sldId id="323" r:id="rId19"/>
    <p:sldId id="395" r:id="rId20"/>
    <p:sldId id="325" r:id="rId21"/>
    <p:sldId id="394" r:id="rId22"/>
    <p:sldId id="370" r:id="rId23"/>
    <p:sldId id="371" r:id="rId24"/>
    <p:sldId id="374" r:id="rId25"/>
    <p:sldId id="379" r:id="rId26"/>
    <p:sldId id="396" r:id="rId27"/>
    <p:sldId id="349" r:id="rId28"/>
    <p:sldId id="380" r:id="rId29"/>
    <p:sldId id="397" r:id="rId30"/>
    <p:sldId id="398" r:id="rId31"/>
    <p:sldId id="281" r:id="rId32"/>
    <p:sldId id="319" r:id="rId33"/>
    <p:sldId id="31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3B7"/>
    <a:srgbClr val="CC0000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66" autoAdjust="0"/>
    <p:restoredTop sz="94660"/>
  </p:normalViewPr>
  <p:slideViewPr>
    <p:cSldViewPr snapToGrid="0">
      <p:cViewPr varScale="1">
        <p:scale>
          <a:sx n="63" d="100"/>
          <a:sy n="63" d="100"/>
        </p:scale>
        <p:origin x="4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8066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3767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7427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1t8-UwfI1M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21t8-UwfI1M?feature=oembed" TargetMode="Externa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7_kHRytn3k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Q7_kHRytn3k?feature=oembed" TargetMode="External"/><Relationship Id="rId5" Type="http://schemas.openxmlformats.org/officeDocument/2006/relationships/hyperlink" Target="https://terms.naver.com/entry.nhn?docId=3573688&amp;cid=59014&amp;categoryId=59014" TargetMode="Externa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kyobostory.co.kr/contents.do?seq=305" TargetMode="External"/><Relationship Id="rId5" Type="http://schemas.microsoft.com/office/2007/relationships/hdphoto" Target="../media/hdphoto8.wdp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Cw8p-D6kDAM?feature=oembed" TargetMode="External"/><Relationship Id="rId6" Type="http://schemas.openxmlformats.org/officeDocument/2006/relationships/image" Target="../media/image27.jpeg"/><Relationship Id="rId5" Type="http://schemas.openxmlformats.org/officeDocument/2006/relationships/hyperlink" Target="https://www.youtube.com/watch?v=Cw8p-D6kDAM" TargetMode="External"/><Relationship Id="rId4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8AydwulvueI?feature=oembed" TargetMode="External"/><Relationship Id="rId6" Type="http://schemas.openxmlformats.org/officeDocument/2006/relationships/image" Target="../media/image28.jpeg"/><Relationship Id="rId5" Type="http://schemas.openxmlformats.org/officeDocument/2006/relationships/hyperlink" Target="https://www.youtube.com/watch?v=8AydwulvueI" TargetMode="External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cWIzIRPrYhk?feature=oembed" TargetMode="External"/><Relationship Id="rId6" Type="http://schemas.openxmlformats.org/officeDocument/2006/relationships/image" Target="../media/image29.jpeg"/><Relationship Id="rId5" Type="http://schemas.openxmlformats.org/officeDocument/2006/relationships/hyperlink" Target="https://www.youtube.com/watch?v=cWIzIRPrYhk" TargetMode="External"/><Relationship Id="rId4" Type="http://schemas.microsoft.com/office/2007/relationships/hdphoto" Target="../media/hdphoto8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Cw8p-D6kDAM" TargetMode="External"/><Relationship Id="rId3" Type="http://schemas.openxmlformats.org/officeDocument/2006/relationships/hyperlink" Target="https://altaonline.com/rebooting-steve-jobs/" TargetMode="External"/><Relationship Id="rId7" Type="http://schemas.openxmlformats.org/officeDocument/2006/relationships/hyperlink" Target="https://www.kyobostory.co.kr/contents.do?seq=305" TargetMode="External"/><Relationship Id="rId12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nytimes.com/2007/03/11/business/yourmoney/11edison.html" TargetMode="External"/><Relationship Id="rId11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commons.wikimedia.org/w/index.php?search=Che%20Guevara&amp;title=Special%3ASearch&amp;ns0=1&amp;ns6=1&amp;ns12=1&amp;ns14=1&amp;ns100=1&amp;ns106=1" TargetMode="External"/><Relationship Id="rId10" Type="http://schemas.openxmlformats.org/officeDocument/2006/relationships/hyperlink" Target="https://www.youtube.com/watch?v=cWIzIRPrYhk" TargetMode="External"/><Relationship Id="rId4" Type="http://schemas.openxmlformats.org/officeDocument/2006/relationships/hyperlink" Target="http://m.edu.donga.com/news/view.php?at_no=20170202092650404240" TargetMode="External"/><Relationship Id="rId9" Type="http://schemas.openxmlformats.org/officeDocument/2006/relationships/hyperlink" Target="https://www.youtube.com/watch?v=8Aydwulvue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599440" y="2164527"/>
            <a:ext cx="1098940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유진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젊은 사람에게 꿈을 향해 가는 모습을 보여 주어서 모범이 되었다고 했어요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ㅁ으로써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45347"/>
            <a:ext cx="1098940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대화에서 스티브 잡스는 젊은 사람들의 모범이 되었다고 했어요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어떤 방법으로 모범이 되었다고 했어요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603158" y="3451331"/>
            <a:ext cx="1148724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무모할 정도로 꿈을 향해 가는 모습을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보여 줌으로써</a:t>
            </a:r>
            <a:r>
              <a:rPr lang="ko-KR" altLang="en-US" sz="3200" dirty="0">
                <a:latin typeface="+mn-ea"/>
              </a:rPr>
              <a:t> 모범이 된 거예요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000230"/>
            <a:ext cx="12192000" cy="991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000" b="1" dirty="0">
                <a:latin typeface="+mn-ea"/>
              </a:rPr>
              <a:t>포기하지 </a:t>
            </a:r>
            <a:r>
              <a:rPr lang="ko-KR" altLang="en-US" sz="5400" b="1" dirty="0">
                <a:solidFill>
                  <a:srgbClr val="FF0000"/>
                </a:solidFill>
                <a:latin typeface="+mn-ea"/>
              </a:rPr>
              <a:t>않음으로써</a:t>
            </a:r>
            <a:r>
              <a:rPr lang="ko-KR" altLang="en-US" sz="4000" b="1" dirty="0">
                <a:latin typeface="+mn-ea"/>
              </a:rPr>
              <a:t> 꿈을 이룰 수 있었어요</a:t>
            </a:r>
            <a:r>
              <a:rPr lang="en-US" altLang="ko-KR" sz="40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-5606" y="2168209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새로운 신약을 </a:t>
            </a:r>
            <a:r>
              <a:rPr lang="ko-KR" altLang="en-US" sz="3200" b="1" dirty="0">
                <a:solidFill>
                  <a:srgbClr val="FF0000"/>
                </a:solidFill>
              </a:rPr>
              <a:t>발명함으로써</a:t>
            </a:r>
            <a:r>
              <a:rPr lang="ko-KR" altLang="en-US" sz="3200" dirty="0"/>
              <a:t> 죽어 가는 많은 사람을 구할 수 있었다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-5606" y="326223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두 사람의 갈등은 남자가 먼저 사과를 </a:t>
            </a:r>
            <a:r>
              <a:rPr lang="ko-KR" altLang="en-US" sz="3200" b="1" dirty="0">
                <a:solidFill>
                  <a:srgbClr val="FF0000"/>
                </a:solidFill>
              </a:rPr>
              <a:t>함으로써</a:t>
            </a:r>
            <a:r>
              <a:rPr lang="ko-KR" altLang="en-US" sz="3200" dirty="0"/>
              <a:t> 해결되었다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-5607" y="4333637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인터넷 산업이 </a:t>
            </a:r>
            <a:r>
              <a:rPr lang="ko-KR" altLang="en-US" sz="3200" b="1" dirty="0">
                <a:solidFill>
                  <a:srgbClr val="FF0000"/>
                </a:solidFill>
              </a:rPr>
              <a:t>발달함으로써</a:t>
            </a:r>
            <a:r>
              <a:rPr lang="ko-KR" altLang="en-US" sz="3200" dirty="0"/>
              <a:t> 언제나 어디서나 정보를 얻을 수 있게 되었다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5801360" y="5696318"/>
            <a:ext cx="6707404" cy="973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45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784987"/>
            <a:ext cx="12191998" cy="1104245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This expression is attached to a verb stem to say that it is a tool, means, method of action.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824711" y="-69890"/>
            <a:ext cx="3383054" cy="9804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284EA2E-1B6B-4D9A-9995-C6364226E4ED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ㅁ으로써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5750561" y="180373"/>
            <a:ext cx="6048292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~</a:t>
            </a:r>
            <a:r>
              <a:rPr lang="ko-KR" altLang="en-US" sz="3200" dirty="0">
                <a:latin typeface="+mn-ea"/>
              </a:rPr>
              <a:t>이자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4688319"/>
            <a:ext cx="12192000" cy="1504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그는 애플 컴퓨터를 만든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사람이자</a:t>
            </a:r>
            <a:r>
              <a:rPr lang="ko-KR" altLang="en-US" sz="3600" b="1" dirty="0">
                <a:latin typeface="+mn-ea"/>
              </a:rPr>
              <a:t> 애플이 세계적인 기업이 되도록 키운 사람이에요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5750562" y="2192379"/>
            <a:ext cx="6441438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사업가요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5750560" y="965742"/>
            <a:ext cx="6441438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스티브 잡스를 소개할 때 뭐라고 했어요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256328-F3DB-476C-871D-9F55EDCD8B53}"/>
              </a:ext>
            </a:extLst>
          </p:cNvPr>
          <p:cNvSpPr txBox="1"/>
          <p:nvPr/>
        </p:nvSpPr>
        <p:spPr>
          <a:xfrm>
            <a:off x="5750560" y="3427783"/>
            <a:ext cx="6441437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네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스티브 잡스는 뛰어난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사업가이자</a:t>
            </a:r>
            <a:r>
              <a:rPr lang="ko-KR" altLang="en-US" sz="3200" dirty="0">
                <a:latin typeface="+mn-ea"/>
              </a:rPr>
              <a:t> 억만장자였어요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4C517C-1747-4A79-AF74-0D28A0DBCE73}"/>
              </a:ext>
            </a:extLst>
          </p:cNvPr>
          <p:cNvSpPr txBox="1"/>
          <p:nvPr/>
        </p:nvSpPr>
        <p:spPr>
          <a:xfrm>
            <a:off x="5750562" y="2820331"/>
            <a:ext cx="6441438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억만장자라고도 했어요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.</a:t>
            </a:r>
            <a:endParaRPr lang="en-US" sz="3200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806F8F-DF14-4244-850C-451E82C0DF87}"/>
              </a:ext>
            </a:extLst>
          </p:cNvPr>
          <p:cNvGrpSpPr/>
          <p:nvPr/>
        </p:nvGrpSpPr>
        <p:grpSpPr>
          <a:xfrm>
            <a:off x="193040" y="451488"/>
            <a:ext cx="5453087" cy="4296280"/>
            <a:chOff x="193040" y="312342"/>
            <a:chExt cx="5453087" cy="42962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1594DA-C77E-4E86-84B7-E624E377F20A}"/>
                </a:ext>
              </a:extLst>
            </p:cNvPr>
            <p:cNvSpPr txBox="1"/>
            <p:nvPr/>
          </p:nvSpPr>
          <p:spPr>
            <a:xfrm>
              <a:off x="193040" y="4362401"/>
              <a:ext cx="19962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©altaonline.com</a:t>
              </a:r>
            </a:p>
          </p:txBody>
        </p:sp>
        <p:pic>
          <p:nvPicPr>
            <p:cNvPr id="1026" name="Picture 2" descr="Steve Jobs in 1984 and 2006.">
              <a:extLst>
                <a:ext uri="{FF2B5EF4-FFF2-40B4-BE49-F238E27FC236}">
                  <a16:creationId xmlns:a16="http://schemas.microsoft.com/office/drawing/2014/main" id="{00A5FC02-9B8C-450D-B317-BD0809C1D3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040" y="312342"/>
              <a:ext cx="5453087" cy="4089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85114"/>
            <a:ext cx="12192000" cy="112031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This expression is used to indicate that an object has the characteristics or qualification of two nouns before and after this grammar.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-15764" y="2217172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율리우스 카이사르는 </a:t>
            </a:r>
            <a:r>
              <a:rPr lang="ko-KR" altLang="en-US" sz="3200" b="1" dirty="0">
                <a:solidFill>
                  <a:srgbClr val="FF0000"/>
                </a:solidFill>
              </a:rPr>
              <a:t>군인이자</a:t>
            </a:r>
            <a:r>
              <a:rPr lang="ko-KR" altLang="en-US" sz="3200" dirty="0"/>
              <a:t> 정치가였다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7882" y="332114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투표는 국민의 </a:t>
            </a:r>
            <a:r>
              <a:rPr lang="ko-KR" altLang="en-US" sz="3200" b="1" dirty="0">
                <a:solidFill>
                  <a:srgbClr val="FF0000"/>
                </a:solidFill>
              </a:rPr>
              <a:t>의무이자</a:t>
            </a:r>
            <a:r>
              <a:rPr lang="ko-KR" altLang="en-US" sz="3200" dirty="0"/>
              <a:t> 권리이다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-15764" y="4458615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나이를 알 수 없는 이 나무는 마을의 </a:t>
            </a:r>
            <a:r>
              <a:rPr lang="ko-KR" altLang="en-US" sz="3200" b="1" dirty="0">
                <a:solidFill>
                  <a:srgbClr val="FF0000"/>
                </a:solidFill>
              </a:rPr>
              <a:t>상징이자</a:t>
            </a:r>
            <a:r>
              <a:rPr lang="ko-KR" altLang="en-US" sz="3200" dirty="0"/>
              <a:t> 수호신이었다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611107" y="189663"/>
            <a:ext cx="3588774" cy="89976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5382634" y="5330210"/>
            <a:ext cx="7142480" cy="985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45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256E21-6A65-44B5-BAC8-57A22FBB242C}"/>
              </a:ext>
            </a:extLst>
          </p:cNvPr>
          <p:cNvSpPr/>
          <p:nvPr/>
        </p:nvSpPr>
        <p:spPr>
          <a:xfrm>
            <a:off x="596348" y="175271"/>
            <a:ext cx="5794513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~</a:t>
            </a:r>
            <a:r>
              <a:rPr lang="ko-KR" altLang="en-US" sz="3200" dirty="0">
                <a:latin typeface="+mn-ea"/>
              </a:rPr>
              <a:t>이자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175390"/>
              </p:ext>
            </p:extLst>
          </p:nvPr>
        </p:nvGraphicFramePr>
        <p:xfrm>
          <a:off x="-1" y="719662"/>
          <a:ext cx="12192000" cy="44521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34353406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72492496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81413598"/>
                    </a:ext>
                  </a:extLst>
                </a:gridCol>
              </a:tblGrid>
              <a:tr h="22260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여류 문인</a:t>
                      </a:r>
                      <a:endParaRPr lang="en-US" sz="44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현모양처</a:t>
                      </a:r>
                      <a:endParaRPr lang="en-US" sz="44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지식인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문인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  <a:tr h="22260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면모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중상류층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의학박사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민중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027373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30E84E-0C89-4BF4-95CE-03EB12C8C089}"/>
              </a:ext>
            </a:extLst>
          </p:cNvPr>
          <p:cNvSpPr/>
          <p:nvPr/>
        </p:nvSpPr>
        <p:spPr>
          <a:xfrm>
            <a:off x="-1" y="1504336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글쓰는 일을 하는 여성</a:t>
            </a:r>
            <a:endParaRPr lang="en-US" sz="28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65B29A1-2670-4E44-BD04-FD9861ED3B5B}"/>
              </a:ext>
            </a:extLst>
          </p:cNvPr>
          <p:cNvSpPr/>
          <p:nvPr/>
        </p:nvSpPr>
        <p:spPr>
          <a:xfrm>
            <a:off x="3047998" y="1504336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어진 어머니이면서 착한 아내</a:t>
            </a:r>
            <a:endParaRPr lang="en-US" sz="28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8896AF4-B7A2-4B8C-8812-7CC782AB9A38}"/>
              </a:ext>
            </a:extLst>
          </p:cNvPr>
          <p:cNvSpPr/>
          <p:nvPr/>
        </p:nvSpPr>
        <p:spPr>
          <a:xfrm>
            <a:off x="6095998" y="1504336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일정 수준의 지식과 교양을 갖춘 사람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7EAFD7D-B3A9-4DA0-A865-84F77B04989D}"/>
              </a:ext>
            </a:extLst>
          </p:cNvPr>
          <p:cNvSpPr/>
          <p:nvPr/>
        </p:nvSpPr>
        <p:spPr>
          <a:xfrm>
            <a:off x="9143999" y="1504336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글쓰는 일을 하는 사람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BEBC96D-30E2-4985-BD61-4864ED2A8DE1}"/>
              </a:ext>
            </a:extLst>
          </p:cNvPr>
          <p:cNvSpPr/>
          <p:nvPr/>
        </p:nvSpPr>
        <p:spPr>
          <a:xfrm>
            <a:off x="0" y="3739897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사람이나 사물의 됨됨이</a:t>
            </a:r>
            <a:endParaRPr lang="en-US" sz="28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7373888-FC0F-400B-A419-5DE8289211E3}"/>
              </a:ext>
            </a:extLst>
          </p:cNvPr>
          <p:cNvSpPr/>
          <p:nvPr/>
        </p:nvSpPr>
        <p:spPr>
          <a:xfrm>
            <a:off x="3047998" y="3723872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중류층과 상류층의 묶어서 부르는 말</a:t>
            </a:r>
            <a:endParaRPr lang="en-US" sz="28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D001F47-8924-4E46-8BD2-DBE4E9BF341B}"/>
              </a:ext>
            </a:extLst>
          </p:cNvPr>
          <p:cNvSpPr/>
          <p:nvPr/>
        </p:nvSpPr>
        <p:spPr>
          <a:xfrm>
            <a:off x="6105826" y="3723872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의학으로 박사학위를 받은 사람</a:t>
            </a:r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170A2D9-09B5-4641-9270-85BF816BCB17}"/>
              </a:ext>
            </a:extLst>
          </p:cNvPr>
          <p:cNvSpPr/>
          <p:nvPr/>
        </p:nvSpPr>
        <p:spPr>
          <a:xfrm>
            <a:off x="9139084" y="3729436"/>
            <a:ext cx="3048001" cy="1415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국가나 사회를 구성하는 일반 국민</a:t>
            </a:r>
            <a:endParaRPr lang="en-US" sz="2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EA9461F-307D-4813-934E-7E0E614016E8}"/>
              </a:ext>
            </a:extLst>
          </p:cNvPr>
          <p:cNvSpPr/>
          <p:nvPr/>
        </p:nvSpPr>
        <p:spPr>
          <a:xfrm>
            <a:off x="0" y="719662"/>
            <a:ext cx="6095999" cy="22005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12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여류</a:t>
            </a:r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 </a:t>
            </a:r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현모양처</a:t>
            </a:r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330E346-F55A-45BB-96AE-DBBF426D9917}"/>
              </a:ext>
            </a:extLst>
          </p:cNvPr>
          <p:cNvSpPr/>
          <p:nvPr/>
        </p:nvSpPr>
        <p:spPr>
          <a:xfrm>
            <a:off x="-1" y="955497"/>
            <a:ext cx="12191999" cy="522744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女</a:t>
            </a:r>
            <a:r>
              <a:rPr lang="ko-KR" altLang="en-US" sz="3600" dirty="0"/>
              <a:t> 여자 여 </a:t>
            </a:r>
            <a:r>
              <a:rPr lang="ko-KR" altLang="en-US" sz="5400" dirty="0"/>
              <a:t>流</a:t>
            </a:r>
            <a:r>
              <a:rPr lang="ko-KR" altLang="en-US" sz="3600" dirty="0"/>
              <a:t> 흐를 류 </a:t>
            </a:r>
            <a:endParaRPr lang="en-US" altLang="ko-KR" sz="3600" dirty="0"/>
          </a:p>
          <a:p>
            <a:pPr algn="ctr"/>
            <a:r>
              <a:rPr lang="ko-KR" altLang="en-US" sz="5400" dirty="0"/>
              <a:t>賢</a:t>
            </a:r>
            <a:r>
              <a:rPr lang="ko-KR" altLang="en-US" sz="3600" dirty="0"/>
              <a:t> 어질 현 </a:t>
            </a:r>
            <a:r>
              <a:rPr lang="ko-KR" altLang="en-US" sz="5400" dirty="0"/>
              <a:t>母</a:t>
            </a:r>
            <a:r>
              <a:rPr lang="ko-KR" altLang="en-US" sz="3600" dirty="0"/>
              <a:t> 어머니 모 </a:t>
            </a:r>
            <a:r>
              <a:rPr lang="ko-KR" altLang="en-US" sz="5400" dirty="0"/>
              <a:t>良</a:t>
            </a:r>
            <a:r>
              <a:rPr lang="ko-KR" altLang="en-US" sz="3600" dirty="0"/>
              <a:t> 어질 양 </a:t>
            </a:r>
            <a:r>
              <a:rPr lang="ko-KR" altLang="en-US" sz="5400" dirty="0"/>
              <a:t>妻</a:t>
            </a:r>
            <a:r>
              <a:rPr lang="ko-KR" altLang="en-US" sz="3600" dirty="0"/>
              <a:t> 아내 처</a:t>
            </a:r>
            <a:endParaRPr lang="en-US" altLang="ko-KR" sz="3600" dirty="0"/>
          </a:p>
          <a:p>
            <a:pPr algn="ctr"/>
            <a:endParaRPr lang="en-US" altLang="ko-KR" sz="1600" dirty="0"/>
          </a:p>
          <a:p>
            <a:pPr algn="ctr"/>
            <a:r>
              <a:rPr lang="en-US" altLang="ko-KR" sz="3400" b="1" dirty="0">
                <a:solidFill>
                  <a:srgbClr val="FF0000"/>
                </a:solidFill>
              </a:rPr>
              <a:t>‘</a:t>
            </a:r>
            <a:r>
              <a:rPr lang="ko-KR" altLang="en-US" sz="3400" b="1" dirty="0">
                <a:solidFill>
                  <a:srgbClr val="FF0000"/>
                </a:solidFill>
              </a:rPr>
              <a:t>여류</a:t>
            </a:r>
            <a:r>
              <a:rPr lang="en-US" altLang="ko-KR" sz="3400" b="1" dirty="0">
                <a:solidFill>
                  <a:srgbClr val="FF0000"/>
                </a:solidFill>
              </a:rPr>
              <a:t>’</a:t>
            </a:r>
            <a:r>
              <a:rPr lang="ko-KR" altLang="en-US" sz="3400" dirty="0"/>
              <a:t>는 남성과 여성을 불필요하게 구분한다는 시각에서</a:t>
            </a:r>
            <a:r>
              <a:rPr lang="en-US" altLang="ko-KR" sz="3400" dirty="0"/>
              <a:t>, </a:t>
            </a:r>
            <a:r>
              <a:rPr lang="en-US" altLang="ko-KR" sz="3400" b="1" dirty="0">
                <a:solidFill>
                  <a:srgbClr val="FF0000"/>
                </a:solidFill>
              </a:rPr>
              <a:t>‘</a:t>
            </a:r>
            <a:r>
              <a:rPr lang="ko-KR" altLang="en-US" sz="3400" b="1" dirty="0">
                <a:solidFill>
                  <a:srgbClr val="FF0000"/>
                </a:solidFill>
              </a:rPr>
              <a:t>현모양처</a:t>
            </a:r>
            <a:r>
              <a:rPr lang="en-US" altLang="ko-KR" sz="3400" b="1" dirty="0">
                <a:solidFill>
                  <a:srgbClr val="FF0000"/>
                </a:solidFill>
              </a:rPr>
              <a:t>’</a:t>
            </a:r>
            <a:r>
              <a:rPr lang="ko-KR" altLang="en-US" sz="3400" dirty="0"/>
              <a:t>는 여성에 대한 고정관념을 나타낸다는 측면에서 최근에는 잘 사용하지 않는 표현들이다</a:t>
            </a:r>
            <a:r>
              <a:rPr lang="en-US" altLang="ko-KR" sz="3400" dirty="0"/>
              <a:t>.</a:t>
            </a:r>
            <a:endParaRPr lang="en-US" sz="3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1651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40484"/>
              </p:ext>
            </p:extLst>
          </p:nvPr>
        </p:nvGraphicFramePr>
        <p:xfrm>
          <a:off x="-1" y="719664"/>
          <a:ext cx="12192000" cy="2426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4353406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24924960"/>
                    </a:ext>
                  </a:extLst>
                </a:gridCol>
              </a:tblGrid>
              <a:tr h="24266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보장되다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비참하다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평생을 바치다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A8705AA-E771-4F6B-B605-41982C022F79}"/>
              </a:ext>
            </a:extLst>
          </p:cNvPr>
          <p:cNvSpPr/>
          <p:nvPr/>
        </p:nvSpPr>
        <p:spPr>
          <a:xfrm>
            <a:off x="0" y="1455173"/>
            <a:ext cx="4041059" cy="169114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어떤 일이 어려움 없이 이루어지도록 조건이 마련되어 보호되다</a:t>
            </a:r>
            <a:endParaRPr lang="en-US" sz="28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46A77EA-422E-429C-ABF7-197940D15659}"/>
              </a:ext>
            </a:extLst>
          </p:cNvPr>
          <p:cNvSpPr/>
          <p:nvPr/>
        </p:nvSpPr>
        <p:spPr>
          <a:xfrm>
            <a:off x="4060723" y="1455171"/>
            <a:ext cx="4041059" cy="169114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더할 수 없이 슬프고 끔찍하다</a:t>
            </a:r>
            <a:endParaRPr lang="en-US" sz="28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C550DA7-2028-4B42-9F10-99F98EFF2ADB}"/>
              </a:ext>
            </a:extLst>
          </p:cNvPr>
          <p:cNvSpPr/>
          <p:nvPr/>
        </p:nvSpPr>
        <p:spPr>
          <a:xfrm>
            <a:off x="8131279" y="1455171"/>
            <a:ext cx="4041059" cy="169114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개인보다 더 큰 가치를 위해 오랜 시간 일한 사람을 묘사할 때 사용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0946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역사적으로 가장 큰 영토의 나라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7954297" y="1130280"/>
            <a:ext cx="42377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이건 어느 나라 돈이에요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7954294" y="2647252"/>
            <a:ext cx="423770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5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만 원 권에 누가 그려져 있는지 알아요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59895C-13DF-40DA-9975-72BE520530E9}"/>
              </a:ext>
            </a:extLst>
          </p:cNvPr>
          <p:cNvSpPr txBox="1"/>
          <p:nvPr/>
        </p:nvSpPr>
        <p:spPr>
          <a:xfrm>
            <a:off x="7954294" y="4164224"/>
            <a:ext cx="423770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000" b="1" dirty="0">
                <a:solidFill>
                  <a:srgbClr val="00B050"/>
                </a:solidFill>
                <a:latin typeface="+mn-ea"/>
              </a:rPr>
              <a:t>1000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원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5000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원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만 원 권에는 누가 있나요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4D29FC-F323-4FB9-9F26-A35FD5EC44C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285192" y="1011081"/>
            <a:ext cx="7535039" cy="4888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857134" y="2573798"/>
            <a:ext cx="73348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신사임당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4950242" y="3496057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458814" y="5840361"/>
            <a:ext cx="3448705" cy="8429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857136" y="872216"/>
            <a:ext cx="7248726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 그림은 신사임당이 그린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초충도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묘사가 정말 뛰어나죠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그림뿐만 아니라 시도 쓰고 글씨도 잘 썼다고 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7609839" y="3365791"/>
            <a:ext cx="458216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신사임당은 누구의 어머니예요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4857134" y="4629518"/>
            <a:ext cx="7334866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신사임당이 현대에 태어났다면 어떤 사람으로 기억될 것 같아요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840D71D-1367-42FD-BCEE-FA339198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978"/>
            <a:ext cx="4772658" cy="599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011 (1)">
            <a:hlinkClick r:id="" action="ppaction://media"/>
            <a:extLst>
              <a:ext uri="{FF2B5EF4-FFF2-40B4-BE49-F238E27FC236}">
                <a16:creationId xmlns:a16="http://schemas.microsoft.com/office/drawing/2014/main" id="{8FE341E7-4283-4A97-8BFE-8A50CD182B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4138" y="3521941"/>
            <a:ext cx="924413" cy="9244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0A2EB00-4B10-423C-9B91-D2900B2C3768}"/>
              </a:ext>
            </a:extLst>
          </p:cNvPr>
          <p:cNvSpPr txBox="1"/>
          <p:nvPr/>
        </p:nvSpPr>
        <p:spPr>
          <a:xfrm>
            <a:off x="4715508" y="5961330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ko-KR" altLang="en-US" sz="1000" dirty="0"/>
              <a:t>동아일보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94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50A0F4E-D057-44F4-9738-22F7E28A633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1C5341-3EC1-432A-87D1-FEF454732D88}"/>
              </a:ext>
            </a:extLst>
          </p:cNvPr>
          <p:cNvSpPr/>
          <p:nvPr/>
        </p:nvSpPr>
        <p:spPr>
          <a:xfrm>
            <a:off x="0" y="599440"/>
            <a:ext cx="24451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4400" b="1" dirty="0">
                <a:latin typeface="Roboto"/>
              </a:rPr>
              <a:t>시대의 한계를 뛰어넘은예술가  신사임당</a:t>
            </a:r>
            <a:endParaRPr lang="en-US" sz="4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D6321D-13C8-4C94-8654-955FA2C4905C}"/>
              </a:ext>
            </a:extLst>
          </p:cNvPr>
          <p:cNvSpPr/>
          <p:nvPr/>
        </p:nvSpPr>
        <p:spPr>
          <a:xfrm>
            <a:off x="738293" y="5224363"/>
            <a:ext cx="1706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https://www.youtube.com/watch?v=21t8-UwfI1M</a:t>
            </a:r>
            <a:endParaRPr lang="en-US" sz="1600" dirty="0"/>
          </a:p>
        </p:txBody>
      </p:sp>
      <p:pic>
        <p:nvPicPr>
          <p:cNvPr id="7" name="Online Media 6" title="￬ﾋﾠ￬ﾂﾬ￬ﾞﾄ￫ﾋﾹ">
            <a:hlinkClick r:id="" action="ppaction://media"/>
            <a:extLst>
              <a:ext uri="{FF2B5EF4-FFF2-40B4-BE49-F238E27FC236}">
                <a16:creationId xmlns:a16="http://schemas.microsoft.com/office/drawing/2014/main" id="{FAC9B25F-E088-42DF-95AF-0D0A983BA0C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45173" y="599440"/>
            <a:ext cx="9699414" cy="545592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93230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03535" y="1"/>
            <a:ext cx="4288465" cy="1087120"/>
          </a:xfrm>
          <a:prstGeom prst="rect">
            <a:avLst/>
          </a:prstGeom>
          <a:solidFill>
            <a:srgbClr val="CC000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04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85198" y="1879599"/>
            <a:ext cx="4206801" cy="283359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800" b="1" kern="0">
                <a:latin typeface="+mj-lt"/>
                <a:ea typeface="Malgun Gothic" panose="020B0503020000020004" pitchFamily="34" charset="-127"/>
              </a:rPr>
              <a:t>역사 속 인물</a:t>
            </a:r>
            <a:endParaRPr lang="en-US" sz="88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82AAB1-ECF9-4B6E-8519-E603B171DD8F}"/>
              </a:ext>
            </a:extLst>
          </p:cNvPr>
          <p:cNvGrpSpPr/>
          <p:nvPr/>
        </p:nvGrpSpPr>
        <p:grpSpPr>
          <a:xfrm>
            <a:off x="0" y="0"/>
            <a:ext cx="7985198" cy="6182944"/>
            <a:chOff x="0" y="0"/>
            <a:chExt cx="7985198" cy="618294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349E713-F383-4DC3-8F47-E5BDA4C5D4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607" t="-68" b="-132"/>
            <a:stretch/>
          </p:blipFill>
          <p:spPr>
            <a:xfrm>
              <a:off x="0" y="0"/>
              <a:ext cx="3992600" cy="616944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F101776-F7C3-4780-A9CF-371C00B01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9070" y="0"/>
              <a:ext cx="2036256" cy="301771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CBBDCC7-5722-4A7C-94FB-50947597A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8942" y="0"/>
              <a:ext cx="2036256" cy="29965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BA208B-6B35-40ED-8462-DB9C2CAA15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6334"/>
            <a:stretch/>
          </p:blipFill>
          <p:spPr>
            <a:xfrm>
              <a:off x="3974326" y="2794229"/>
              <a:ext cx="4010872" cy="3388715"/>
            </a:xfrm>
            <a:prstGeom prst="rect">
              <a:avLst/>
            </a:prstGeom>
          </p:spPr>
        </p:pic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18052" y="2150026"/>
            <a:ext cx="11832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체 게바라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6635475" y="300007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13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18052" y="2929102"/>
            <a:ext cx="490383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체 게바라는 어느 나라 사람이에요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1045616" y="5978941"/>
            <a:ext cx="3448705" cy="78345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18052" y="4163354"/>
            <a:ext cx="76852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어디를 여행한 후에 그의 삶이 변했어요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이 사람이 누군지 알아요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전 세계에서 가장 유명한 혁명가 체 게바라예요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먼저 대화를 듣고 얘기 나눠요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 rot="5400000">
            <a:off x="6642549" y="5670946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©commoms.Wikimedia.org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60ECE1-811E-49DE-9614-425125A1983E}"/>
              </a:ext>
            </a:extLst>
          </p:cNvPr>
          <p:cNvSpPr txBox="1"/>
          <p:nvPr/>
        </p:nvSpPr>
        <p:spPr>
          <a:xfrm>
            <a:off x="318052" y="4849367"/>
            <a:ext cx="767508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프랑스 철학자 샤르트르는 왜 그를 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’20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세기 가장 완전한 인간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이라고 불렀을까요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3" name="012 (1)">
            <a:hlinkClick r:id="" action="ppaction://media"/>
            <a:extLst>
              <a:ext uri="{FF2B5EF4-FFF2-40B4-BE49-F238E27FC236}">
                <a16:creationId xmlns:a16="http://schemas.microsoft.com/office/drawing/2014/main" id="{5A3001C6-B836-431E-8224-ACAF08BED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3023" y="2995903"/>
            <a:ext cx="942631" cy="942631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8C57AFB2-B08C-4517-ABFE-BD1652DB6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011" y="1667249"/>
            <a:ext cx="3886507" cy="498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0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805A0F-CF87-4E06-B8A9-8FEF6A8777D2}"/>
              </a:ext>
            </a:extLst>
          </p:cNvPr>
          <p:cNvSpPr/>
          <p:nvPr/>
        </p:nvSpPr>
        <p:spPr>
          <a:xfrm>
            <a:off x="721360" y="3678694"/>
            <a:ext cx="174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https://www.youtube.com/watch?v=Q7_kHRytn3k</a:t>
            </a:r>
            <a:endParaRPr lang="en-US" sz="1600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50A0F4E-D057-44F4-9738-22F7E28A633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Online Media 3" title="Che Guevara: The Communist Solution - Fast Facts | History">
            <a:hlinkClick r:id="" action="ppaction://media"/>
            <a:extLst>
              <a:ext uri="{FF2B5EF4-FFF2-40B4-BE49-F238E27FC236}">
                <a16:creationId xmlns:a16="http://schemas.microsoft.com/office/drawing/2014/main" id="{16439AC4-BCD2-42D1-B0A9-D951EBCC6B9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69552" y="406400"/>
            <a:ext cx="9663289" cy="54356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1C5341-3EC1-432A-87D1-FEF454732D88}"/>
              </a:ext>
            </a:extLst>
          </p:cNvPr>
          <p:cNvSpPr/>
          <p:nvPr/>
        </p:nvSpPr>
        <p:spPr>
          <a:xfrm>
            <a:off x="0" y="447040"/>
            <a:ext cx="24695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4400" b="1" dirty="0">
                <a:latin typeface="Roboto"/>
              </a:rPr>
              <a:t>영원한 혁명가</a:t>
            </a:r>
            <a:endParaRPr lang="en-US" altLang="ko-KR" sz="4400" b="1" dirty="0">
              <a:latin typeface="Roboto"/>
            </a:endParaRPr>
          </a:p>
          <a:p>
            <a:pPr algn="r"/>
            <a:r>
              <a:rPr lang="ko-KR" altLang="en-US" sz="4400" b="1" dirty="0">
                <a:latin typeface="Roboto"/>
              </a:rPr>
              <a:t>체 게바라 </a:t>
            </a:r>
            <a:r>
              <a:rPr lang="en-US" sz="2800" b="1" dirty="0">
                <a:latin typeface="Roboto"/>
              </a:rPr>
              <a:t>Che Guevara</a:t>
            </a:r>
            <a:endParaRPr lang="en-US" sz="20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6B33EA8-6D1A-4683-9117-957F0281049E}"/>
              </a:ext>
            </a:extLst>
          </p:cNvPr>
          <p:cNvGrpSpPr/>
          <p:nvPr/>
        </p:nvGrpSpPr>
        <p:grpSpPr>
          <a:xfrm>
            <a:off x="601577" y="5938768"/>
            <a:ext cx="11582064" cy="369332"/>
            <a:chOff x="550777" y="5928608"/>
            <a:chExt cx="11582064" cy="3693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B55EC0-BCF0-4032-9900-1E3E4F6C08D4}"/>
                </a:ext>
              </a:extLst>
            </p:cNvPr>
            <p:cNvSpPr/>
            <p:nvPr/>
          </p:nvSpPr>
          <p:spPr>
            <a:xfrm>
              <a:off x="3253337" y="5928608"/>
              <a:ext cx="8879504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>
              <a:spAutoFit/>
            </a:bodyPr>
            <a:lstStyle/>
            <a:p>
              <a:r>
                <a:rPr lang="en-US" dirty="0">
                  <a:hlinkClick r:id="rId5"/>
                </a:rPr>
                <a:t>https://terms.naver.com/entry.nhn?docId=3573688&amp;cid=59014&amp;categoryId=59014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854B231-DAA7-4D6A-86E5-AC8F25ED1366}"/>
                </a:ext>
              </a:extLst>
            </p:cNvPr>
            <p:cNvSpPr/>
            <p:nvPr/>
          </p:nvSpPr>
          <p:spPr>
            <a:xfrm>
              <a:off x="550777" y="5928608"/>
              <a:ext cx="2702560" cy="3693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/>
                <a:t>심화 학습 자료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3168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842286"/>
            <a:ext cx="2726647" cy="25793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역사 속 인물에 대해 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028103"/>
            <a:ext cx="92279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교과서에 있는 표의 카테고리에 맞는 역사 속 인물들이 있는지 이야기해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363566" y="3807336"/>
            <a:ext cx="11838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그 인물의 생애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업적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특징에 대해 조사한 후에 내용을 정리하세요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363566" y="4607900"/>
            <a:ext cx="925016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정리한 내용을 보면서 한 사람씩 발표 하세요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04408E-AAC9-484D-B018-1E9302DA0177}"/>
              </a:ext>
            </a:extLst>
          </p:cNvPr>
          <p:cNvSpPr txBox="1"/>
          <p:nvPr/>
        </p:nvSpPr>
        <p:spPr>
          <a:xfrm>
            <a:off x="2974206" y="2184773"/>
            <a:ext cx="921779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>
                <a:solidFill>
                  <a:schemeClr val="accent2">
                    <a:lumMod val="75000"/>
                  </a:schemeClr>
                </a:solidFill>
                <a:latin typeface="+mn-ea"/>
              </a:rPr>
              <a:t>그 인물들 중에서 자기가 소개하고 싶은 사람을 고르세요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49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001211"/>
              </p:ext>
            </p:extLst>
          </p:nvPr>
        </p:nvGraphicFramePr>
        <p:xfrm>
          <a:off x="-1" y="712100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852985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4871834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20039621"/>
                    </a:ext>
                  </a:extLst>
                </a:gridCol>
              </a:tblGrid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집중력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전신기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특허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축음기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축전기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종전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0189777"/>
                  </a:ext>
                </a:extLst>
              </a:tr>
              <a:tr h="1793520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산만하다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귀감이 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3581872"/>
                  </a:ext>
                </a:extLst>
              </a:tr>
            </a:tbl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4DD9112-018D-40E7-806B-B12C0720DACD}"/>
              </a:ext>
            </a:extLst>
          </p:cNvPr>
          <p:cNvSpPr/>
          <p:nvPr/>
        </p:nvSpPr>
        <p:spPr>
          <a:xfrm>
            <a:off x="1818641" y="689242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마음이나 주의를 한 곳으로 모으는 힘</a:t>
            </a:r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76E43ED-ABC9-4750-96C7-9253588DFEC3}"/>
              </a:ext>
            </a:extLst>
          </p:cNvPr>
          <p:cNvSpPr/>
          <p:nvPr/>
        </p:nvSpPr>
        <p:spPr>
          <a:xfrm>
            <a:off x="5852163" y="689242"/>
            <a:ext cx="2265679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전류나 전파로 통신하는 기계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FC0DB77-F023-49CE-8395-E6F6AC5F7F3A}"/>
              </a:ext>
            </a:extLst>
          </p:cNvPr>
          <p:cNvSpPr/>
          <p:nvPr/>
        </p:nvSpPr>
        <p:spPr>
          <a:xfrm>
            <a:off x="9936484" y="707024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기술이나 지식 등에 주어지는 소유권</a:t>
            </a:r>
            <a:endParaRPr lang="en-US" sz="28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1A40119-9897-491D-98C2-85C784803FAA}"/>
              </a:ext>
            </a:extLst>
          </p:cNvPr>
          <p:cNvSpPr/>
          <p:nvPr/>
        </p:nvSpPr>
        <p:spPr>
          <a:xfrm>
            <a:off x="1818641" y="2508750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/>
              <a:t>원판형 레코드에 음을 재생하는 장치</a:t>
            </a:r>
            <a:endParaRPr lang="en-US" sz="2400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E72B564-7E17-412C-8395-77A839DB8C8C}"/>
              </a:ext>
            </a:extLst>
          </p:cNvPr>
          <p:cNvSpPr/>
          <p:nvPr/>
        </p:nvSpPr>
        <p:spPr>
          <a:xfrm>
            <a:off x="5897880" y="2476502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많은 양의 전기를 모으는 장치</a:t>
            </a:r>
            <a:endParaRPr lang="en-US" sz="28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CA6FDE1-8FC3-47BA-9FA4-E3C828442E2C}"/>
              </a:ext>
            </a:extLst>
          </p:cNvPr>
          <p:cNvSpPr/>
          <p:nvPr/>
        </p:nvSpPr>
        <p:spPr>
          <a:xfrm>
            <a:off x="9941562" y="2495664"/>
            <a:ext cx="221488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전쟁이 끝남</a:t>
            </a:r>
            <a:endParaRPr lang="en-US" sz="280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6DDF84D-572F-4E4A-91CA-1A772228F054}"/>
              </a:ext>
            </a:extLst>
          </p:cNvPr>
          <p:cNvSpPr/>
          <p:nvPr/>
        </p:nvSpPr>
        <p:spPr>
          <a:xfrm>
            <a:off x="2499360" y="4282154"/>
            <a:ext cx="3596639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어수선하여 질서나 통일성이 없다</a:t>
            </a:r>
            <a:endParaRPr lang="en-US" sz="28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D3D59B9-012C-4A43-92B3-FC486ED974DB}"/>
              </a:ext>
            </a:extLst>
          </p:cNvPr>
          <p:cNvSpPr/>
          <p:nvPr/>
        </p:nvSpPr>
        <p:spPr>
          <a:xfrm>
            <a:off x="9255760" y="4294162"/>
            <a:ext cx="2915918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좋은 본보기가 되다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48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5652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에디슨 이야기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61F669-A5D4-4EFF-A4E1-0F0CD7569CFF}"/>
              </a:ext>
            </a:extLst>
          </p:cNvPr>
          <p:cNvSpPr txBox="1"/>
          <p:nvPr/>
        </p:nvSpPr>
        <p:spPr>
          <a:xfrm>
            <a:off x="9422877" y="4352441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©nytimes.com</a:t>
            </a:r>
          </a:p>
        </p:txBody>
      </p:sp>
      <p:pic>
        <p:nvPicPr>
          <p:cNvPr id="1026" name="Picture 2" descr="Thomas Edison in his lab in 1888, after working long hours on his phonograph.">
            <a:extLst>
              <a:ext uri="{FF2B5EF4-FFF2-40B4-BE49-F238E27FC236}">
                <a16:creationId xmlns:a16="http://schemas.microsoft.com/office/drawing/2014/main" id="{5DEE6714-F934-4E3A-A4E6-B203BE64D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426" y="781869"/>
            <a:ext cx="6338293" cy="357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4BF7C4-604B-4A4B-B2A5-3EEB7506A500}"/>
              </a:ext>
            </a:extLst>
          </p:cNvPr>
          <p:cNvSpPr txBox="1"/>
          <p:nvPr/>
        </p:nvSpPr>
        <p:spPr>
          <a:xfrm>
            <a:off x="496957" y="1698434"/>
            <a:ext cx="47488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“</a:t>
            </a:r>
            <a:r>
              <a:rPr lang="ko-KR" altLang="en-US" sz="3200" dirty="0"/>
              <a:t>천재는 </a:t>
            </a:r>
            <a:r>
              <a:rPr lang="en-US" altLang="ko-KR" sz="3200" dirty="0"/>
              <a:t>99%</a:t>
            </a:r>
            <a:r>
              <a:rPr lang="ko-KR" altLang="en-US" sz="3200" dirty="0"/>
              <a:t>의 노력과 </a:t>
            </a:r>
            <a:r>
              <a:rPr lang="en-US" altLang="ko-KR" sz="3200" dirty="0"/>
              <a:t>1%</a:t>
            </a:r>
            <a:r>
              <a:rPr lang="ko-KR" altLang="en-US" sz="3200" dirty="0"/>
              <a:t>의 영감으로 만들어진다</a:t>
            </a:r>
            <a:r>
              <a:rPr lang="en-US" altLang="ko-KR" sz="3200" dirty="0"/>
              <a:t>.” </a:t>
            </a:r>
          </a:p>
          <a:p>
            <a:r>
              <a:rPr lang="en-US" i="1" dirty="0"/>
              <a:t>Genius is one percent inspiration and ninety-nine percent perspiration.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30609-213E-4649-A534-F127E6412C68}"/>
              </a:ext>
            </a:extLst>
          </p:cNvPr>
          <p:cNvSpPr/>
          <p:nvPr/>
        </p:nvSpPr>
        <p:spPr>
          <a:xfrm>
            <a:off x="496957" y="4727473"/>
            <a:ext cx="1169504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/>
              <a:t>“</a:t>
            </a:r>
            <a:r>
              <a:rPr lang="ko-KR" altLang="en-US" sz="3200" dirty="0"/>
              <a:t>우리의 가장 큰 약점은 포기하는 데 있습니다</a:t>
            </a:r>
            <a:r>
              <a:rPr lang="en-US" altLang="ko-KR" sz="3200" dirty="0"/>
              <a:t>. </a:t>
            </a:r>
            <a:r>
              <a:rPr lang="ko-KR" altLang="en-US" sz="3200" dirty="0"/>
              <a:t>성공하는 가장 확실한 방법은 항상 한 번만 더 시도하는 것입니다</a:t>
            </a:r>
            <a:r>
              <a:rPr lang="en-US" altLang="ko-KR" sz="3200" dirty="0"/>
              <a:t>.” </a:t>
            </a:r>
          </a:p>
          <a:p>
            <a:r>
              <a:rPr lang="en-US" i="1" dirty="0">
                <a:solidFill>
                  <a:srgbClr val="4D5156"/>
                </a:solidFill>
                <a:latin typeface="arial" panose="020B0604020202020204" pitchFamily="34" charset="0"/>
              </a:rPr>
              <a:t>Our greatest weakness lies in giving up. The most certain way to succeed is always to try just one more time.</a:t>
            </a:r>
            <a:endParaRPr lang="en-US" dirty="0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9A2ACD0-C513-4596-881A-A7683C7E7163}"/>
              </a:ext>
            </a:extLst>
          </p:cNvPr>
          <p:cNvSpPr/>
          <p:nvPr/>
        </p:nvSpPr>
        <p:spPr>
          <a:xfrm>
            <a:off x="0" y="3863484"/>
            <a:ext cx="4748828" cy="792553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48</a:t>
            </a:r>
            <a:r>
              <a:rPr lang="ko-KR" altLang="en-US" sz="2800" dirty="0"/>
              <a:t>쪽 연습문제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49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역사 속 인물에게 편지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4744278" y="3323817"/>
            <a:ext cx="602973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정리한 내용을 바탕으로 교과서에 직접 편지를 쓰세요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603159" y="2871607"/>
            <a:ext cx="4038416" cy="33113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tx1"/>
                </a:solidFill>
              </a:rPr>
              <a:t>메모할 것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생애 </a:t>
            </a:r>
            <a:endParaRPr lang="en-US" altLang="ko-KR" sz="30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업적</a:t>
            </a:r>
            <a:endParaRPr lang="en-US" altLang="ko-KR" sz="30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특징</a:t>
            </a:r>
            <a:endParaRPr lang="en-US" altLang="ko-KR" sz="30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편지를 쓰는 이유</a:t>
            </a:r>
            <a:endParaRPr lang="en-US" altLang="ko-KR" sz="30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하고 싶은 말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브레인 스토밍</a:t>
            </a:r>
            <a:r>
              <a:rPr lang="en-US" altLang="ko-KR" sz="3200" b="1" dirty="0"/>
              <a:t>: </a:t>
            </a:r>
            <a:r>
              <a:rPr lang="ko-KR" altLang="en-US" sz="3200" dirty="0"/>
              <a:t>역사 속의 어떤 인물에게 편지를 쓸지 함께 이야기 나누기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221128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자기가 선택한 인물에 대해 조사한 후 정리하기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  <p:bldP spid="10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4389784" y="210485"/>
            <a:ext cx="4505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이순신 장군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624508" y="1714500"/>
            <a:ext cx="10942983" cy="3429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교과서 </a:t>
            </a:r>
            <a:r>
              <a:rPr lang="en-US" altLang="ko-KR" sz="3600" b="1" dirty="0">
                <a:solidFill>
                  <a:schemeClr val="tx1"/>
                </a:solidFill>
              </a:rPr>
              <a:t>50</a:t>
            </a:r>
            <a:r>
              <a:rPr lang="ko-KR" altLang="en-US" sz="3600" b="1" dirty="0">
                <a:solidFill>
                  <a:schemeClr val="tx1"/>
                </a:solidFill>
              </a:rPr>
              <a:t>쪽을 읽고 답해 보세요</a:t>
            </a:r>
            <a:endParaRPr lang="en-US" altLang="ko-KR" sz="3600" b="1" dirty="0">
              <a:solidFill>
                <a:schemeClr val="tx1"/>
              </a:solidFill>
            </a:endParaRPr>
          </a:p>
          <a:p>
            <a:pPr algn="ctr"/>
            <a:endParaRPr lang="en-US" altLang="ko-KR" sz="2000" b="1" dirty="0">
              <a:solidFill>
                <a:schemeClr val="tx1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이순신 장군은 어느 시대 어느 전쟁의 지도자였나요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이순신 장군은 어떤 말들을 남겼어요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한국 사람들은 왜 이순신 장군을 존경할까요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66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052" name="Picture 4" descr="딸:영화 명량을 보고 광화문 광장의 이순신 장군 동상을 보니 또 한번 뭉클하네요~, 아빠:이곳 말고도 이순신 장군과 관련된 장소가 서울 시내 한복판에 또 있단다.">
            <a:extLst>
              <a:ext uri="{FF2B5EF4-FFF2-40B4-BE49-F238E27FC236}">
                <a16:creationId xmlns:a16="http://schemas.microsoft.com/office/drawing/2014/main" id="{B72F883D-7CFF-40A8-8518-ECC88EEA5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8" b="2625"/>
          <a:stretch/>
        </p:blipFill>
        <p:spPr bwMode="auto">
          <a:xfrm>
            <a:off x="0" y="9941"/>
            <a:ext cx="12201369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87E010-1079-4ACB-BE23-BDD15474AE5D}"/>
              </a:ext>
            </a:extLst>
          </p:cNvPr>
          <p:cNvSpPr/>
          <p:nvPr/>
        </p:nvSpPr>
        <p:spPr>
          <a:xfrm>
            <a:off x="7384775" y="-799"/>
            <a:ext cx="4807226" cy="11338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서울 중구에 숨어 있는 </a:t>
            </a:r>
            <a:endParaRPr lang="en-US" altLang="ko-KR" sz="2400" b="1" dirty="0"/>
          </a:p>
          <a:p>
            <a:pPr algn="ctr"/>
            <a:r>
              <a:rPr lang="ko-KR" altLang="en-US" sz="2400" b="1" dirty="0"/>
              <a:t>조선 최고의 영웅</a:t>
            </a:r>
            <a:endParaRPr lang="en-US" altLang="ko-KR" sz="2400" b="1" dirty="0"/>
          </a:p>
          <a:p>
            <a:pPr algn="ctr"/>
            <a:r>
              <a:rPr lang="en-US" sz="1600" dirty="0">
                <a:hlinkClick r:id="rId6"/>
              </a:rPr>
              <a:t>https://www.kyobostory.co.kr/contents.do?seq=305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C9D7B0B-BE2D-419B-9552-8C47B28979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3A1769-3A3B-4EE9-A791-26A5F7B3D6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41E05E-18E7-4159-AAF8-56888AB02C28}"/>
              </a:ext>
            </a:extLst>
          </p:cNvPr>
          <p:cNvSpPr txBox="1"/>
          <p:nvPr/>
        </p:nvSpPr>
        <p:spPr>
          <a:xfrm>
            <a:off x="6695" y="1247100"/>
            <a:ext cx="2522864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이순신 장군이 </a:t>
            </a:r>
            <a:endParaRPr lang="en-US" altLang="ko-KR" sz="3000" b="1" dirty="0">
              <a:solidFill>
                <a:srgbClr val="002060"/>
              </a:solidFill>
              <a:latin typeface="+mn-ea"/>
            </a:endParaRPr>
          </a:p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보여 주는 한국의 정신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5BC84C-B226-459C-9D39-1DF677288FBD}"/>
              </a:ext>
            </a:extLst>
          </p:cNvPr>
          <p:cNvSpPr/>
          <p:nvPr/>
        </p:nvSpPr>
        <p:spPr>
          <a:xfrm>
            <a:off x="4891354" y="5794791"/>
            <a:ext cx="48075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5"/>
              </a:rPr>
              <a:t>https://www.youtube.com/watch?v=Cw8p-D6kDAM</a:t>
            </a:r>
            <a:endParaRPr lang="en-US" sz="1600" dirty="0"/>
          </a:p>
        </p:txBody>
      </p:sp>
      <p:pic>
        <p:nvPicPr>
          <p:cNvPr id="14" name="Online Media 13" title="Spirit of Korea _ Yi Sun-shin(￬ﾝﾴ￬ﾈﾜ￬ﾋﾠ)">
            <a:hlinkClick r:id="" action="ppaction://media"/>
            <a:extLst>
              <a:ext uri="{FF2B5EF4-FFF2-40B4-BE49-F238E27FC236}">
                <a16:creationId xmlns:a16="http://schemas.microsoft.com/office/drawing/2014/main" id="{AB54D8BC-4E7C-45CD-9DC5-C2FCA145BF3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559376" y="417444"/>
            <a:ext cx="9471555" cy="532775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71130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C9D7B0B-BE2D-419B-9552-8C47B28979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3A1769-3A3B-4EE9-A791-26A5F7B3D6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41E05E-18E7-4159-AAF8-56888AB02C28}"/>
              </a:ext>
            </a:extLst>
          </p:cNvPr>
          <p:cNvSpPr txBox="1"/>
          <p:nvPr/>
        </p:nvSpPr>
        <p:spPr>
          <a:xfrm>
            <a:off x="6695" y="1247100"/>
            <a:ext cx="2522864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설민석의 역사 이야기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부 </a:t>
            </a:r>
            <a:endParaRPr lang="en-US" altLang="ko-KR" sz="3000" b="1" dirty="0">
              <a:solidFill>
                <a:srgbClr val="FF0000"/>
              </a:solidFill>
              <a:latin typeface="+mn-ea"/>
            </a:endParaRPr>
          </a:p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전쟁의 신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이순신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7B78A4-91A7-4C7D-A2EE-724B697FBA9F}"/>
              </a:ext>
            </a:extLst>
          </p:cNvPr>
          <p:cNvSpPr/>
          <p:nvPr/>
        </p:nvSpPr>
        <p:spPr>
          <a:xfrm>
            <a:off x="5315878" y="5809512"/>
            <a:ext cx="4553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5"/>
              </a:rPr>
              <a:t>https://www.youtube.com/watch?v=8AydwulvueI</a:t>
            </a:r>
            <a:endParaRPr lang="en-US" sz="1600" dirty="0"/>
          </a:p>
        </p:txBody>
      </p:sp>
      <p:pic>
        <p:nvPicPr>
          <p:cNvPr id="4" name="Online Media 3" title="[￫ﾪﾅ￫ﾟﾉ] ￬ﾘﾁ￭ﾙﾔ￫ﾡﾜ ￫ﾳﾴ￫ﾊﾔ ￬ﾄﾤ￫ﾯﾼ￬ﾄﾝ￬ﾝﾘ ￬ﾗﾭ￬ﾂﾬ￬ﾝﾴ￬ﾕﾼ￪ﾸﾰ 1￫ﾶﾀ ￬ﾠﾄ￬ﾟﾁ￬ﾝﾘ ￬ﾋﾠ, ￬ﾝﾴ￬ﾈﾜ￬ﾋﾠ">
            <a:hlinkClick r:id="" action="ppaction://media"/>
            <a:extLst>
              <a:ext uri="{FF2B5EF4-FFF2-40B4-BE49-F238E27FC236}">
                <a16:creationId xmlns:a16="http://schemas.microsoft.com/office/drawing/2014/main" id="{33681824-D2CA-451B-8045-CD531A982D4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529559" y="384015"/>
            <a:ext cx="9583324" cy="539062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04054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096000" y="577988"/>
            <a:ext cx="609600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이 사람들이 누구인지 알아요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078037" y="1345930"/>
            <a:ext cx="329964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사람들은 무슨 일을 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왜 유명해요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52041" y="5043600"/>
            <a:ext cx="1202199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여러분은 존경하는 역사 속 인물이 있어요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그 사람이 무슨 일을 했는지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왜 존경하는지 말해 보세요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001761" y="1238241"/>
            <a:ext cx="2684598" cy="380535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6CA6474-E19F-459B-938B-74A8CF6E3561}"/>
              </a:ext>
            </a:extLst>
          </p:cNvPr>
          <p:cNvGrpSpPr/>
          <p:nvPr/>
        </p:nvGrpSpPr>
        <p:grpSpPr>
          <a:xfrm>
            <a:off x="0" y="0"/>
            <a:ext cx="6095999" cy="4869455"/>
            <a:chOff x="0" y="0"/>
            <a:chExt cx="7985198" cy="618294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2FF9BD3-ACF8-40CC-97F4-CC8C41552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607" t="-68" b="-132"/>
            <a:stretch/>
          </p:blipFill>
          <p:spPr>
            <a:xfrm>
              <a:off x="0" y="0"/>
              <a:ext cx="3992600" cy="616944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EFCEA60-2B46-4C6F-9C77-31C9008AA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69070" y="0"/>
              <a:ext cx="2036256" cy="301771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37C47E-8F87-4154-8E26-CBE89976A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48942" y="0"/>
              <a:ext cx="2036256" cy="29965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B548E57-DB3B-4CD4-A7BF-8411209E5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6334"/>
            <a:stretch/>
          </p:blipFill>
          <p:spPr>
            <a:xfrm>
              <a:off x="3974326" y="2794229"/>
              <a:ext cx="4010872" cy="33887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C9D7B0B-BE2D-419B-9552-8C47B28979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3A1769-3A3B-4EE9-A791-26A5F7B3D6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41E05E-18E7-4159-AAF8-56888AB02C28}"/>
              </a:ext>
            </a:extLst>
          </p:cNvPr>
          <p:cNvSpPr txBox="1"/>
          <p:nvPr/>
        </p:nvSpPr>
        <p:spPr>
          <a:xfrm>
            <a:off x="6695" y="1247100"/>
            <a:ext cx="2522864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설민석의 역사 이야기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부 </a:t>
            </a:r>
            <a:endParaRPr lang="en-US" altLang="ko-KR" sz="3000" b="1" dirty="0">
              <a:solidFill>
                <a:srgbClr val="FF0000"/>
              </a:solidFill>
              <a:latin typeface="+mn-ea"/>
            </a:endParaRPr>
          </a:p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기적의 승리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명량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FA63D3-1B1E-4662-9133-C5449C5BE00E}"/>
              </a:ext>
            </a:extLst>
          </p:cNvPr>
          <p:cNvSpPr/>
          <p:nvPr/>
        </p:nvSpPr>
        <p:spPr>
          <a:xfrm>
            <a:off x="5371185" y="5844389"/>
            <a:ext cx="46168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5"/>
              </a:rPr>
              <a:t>https://www.youtube.com/watch?v=cWIzIRPrYhk</a:t>
            </a:r>
            <a:endParaRPr lang="en-US" sz="1600" dirty="0"/>
          </a:p>
        </p:txBody>
      </p:sp>
      <p:pic>
        <p:nvPicPr>
          <p:cNvPr id="6" name="Online Media 5" title="[￫ﾪﾅ￫ﾟﾉ] ￬ﾘﾁ￭ﾙﾔ￫ﾡﾜ ￫ﾳﾴ￫ﾊﾔ ￬ﾄﾤ￫ﾯﾼ￬ﾄﾝ￬ﾝﾘ ￬ﾗﾭ￬ﾂﾬ￬ﾝﾴ￬ﾕﾼ￪ﾸﾰ 2￫ﾶﾀ ￪ﾸﾰ￬ﾠﾁ￬ﾝﾘ ￬ﾊﾹ￫ﾦﾬ, ￫ﾪﾅ￫ﾟﾉ">
            <a:hlinkClick r:id="" action="ppaction://media"/>
            <a:extLst>
              <a:ext uri="{FF2B5EF4-FFF2-40B4-BE49-F238E27FC236}">
                <a16:creationId xmlns:a16="http://schemas.microsoft.com/office/drawing/2014/main" id="{48084C6D-829B-4480-BF86-AE5267957ED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534478" y="445058"/>
            <a:ext cx="9545481" cy="5369333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61642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525520" y="311411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87348" y="1912040"/>
            <a:ext cx="8374666" cy="3663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워크북 </a:t>
            </a:r>
            <a:r>
              <a:rPr lang="en-US" altLang="ko-KR" sz="2800" b="1" dirty="0">
                <a:latin typeface="+mn-ea"/>
              </a:rPr>
              <a:t>21-22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을</a:t>
            </a:r>
            <a:r>
              <a:rPr lang="ko-KR" altLang="en-US" sz="2800" b="1" dirty="0">
                <a:latin typeface="+mn-ea"/>
              </a:rPr>
              <a:t> </a:t>
            </a:r>
            <a:r>
              <a:rPr lang="ko-KR" altLang="en-US" sz="2800" dirty="0">
                <a:latin typeface="+mn-ea"/>
              </a:rPr>
              <a:t>보면 역사 속의 인물과 인터뷰하는 활동이 있어요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여러분이 만나고 싶은 역사 속 인물은 누구인가요</a:t>
            </a:r>
            <a:r>
              <a:rPr lang="en-US" altLang="ko-KR" sz="2800" dirty="0">
                <a:latin typeface="+mn-ea"/>
              </a:rPr>
              <a:t>? </a:t>
            </a:r>
            <a:r>
              <a:rPr lang="ko-KR" altLang="en-US" sz="2800" dirty="0">
                <a:latin typeface="+mn-ea"/>
              </a:rPr>
              <a:t>그 분을 만난다면 어떤 질문들을 하고 싶어요</a:t>
            </a:r>
            <a:r>
              <a:rPr lang="en-US" altLang="ko-KR" sz="2800" dirty="0">
                <a:latin typeface="+mn-ea"/>
              </a:rPr>
              <a:t>? </a:t>
            </a:r>
            <a:r>
              <a:rPr lang="en-US" altLang="ko-KR" sz="2800" b="1" dirty="0">
                <a:latin typeface="+mn-ea"/>
              </a:rPr>
              <a:t>21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에는 월트 디즈니를 인터뷰하기 위해 만든 질문들이 있어요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여러분도 여러분의 영웅에게 던질 질문들을 만들어 </a:t>
            </a:r>
            <a:r>
              <a:rPr lang="en-US" altLang="ko-KR" sz="2800" b="1" dirty="0">
                <a:latin typeface="+mn-ea"/>
              </a:rPr>
              <a:t>22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에 직접</a:t>
            </a:r>
            <a:r>
              <a:rPr lang="en-US" altLang="ko-KR" sz="2800" dirty="0">
                <a:latin typeface="+mn-ea"/>
              </a:rPr>
              <a:t> </a:t>
            </a:r>
            <a:r>
              <a:rPr lang="ko-KR" altLang="en-US" sz="2800" dirty="0">
                <a:latin typeface="+mn-ea"/>
              </a:rPr>
              <a:t>정리해 보세요</a:t>
            </a:r>
            <a:r>
              <a:rPr lang="en-US" altLang="ko-KR" sz="2800" dirty="0">
                <a:latin typeface="+mn-ea"/>
              </a:rPr>
              <a:t>. (</a:t>
            </a:r>
            <a:r>
              <a:rPr lang="ko-KR" altLang="en-US" sz="2800" dirty="0">
                <a:latin typeface="+mn-ea"/>
              </a:rPr>
              <a:t>숙제</a:t>
            </a:r>
            <a:r>
              <a:rPr lang="en-US" altLang="ko-KR" sz="2800" dirty="0">
                <a:latin typeface="+mn-ea"/>
              </a:rPr>
              <a:t>!)</a:t>
            </a:r>
            <a:endParaRPr lang="en-US" sz="28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2875280" cy="190798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워크북 연습문제도 </a:t>
            </a:r>
            <a:r>
              <a:rPr lang="ko-KR" altLang="en-US" sz="2800" dirty="0">
                <a:solidFill>
                  <a:schemeClr val="tx1"/>
                </a:solidFill>
              </a:rPr>
              <a:t>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https://altaonline.com/rebooting-steve-jobs/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http://m.edu.donga.com/news/view.php?at_no=20170202092650404240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https://commons.wikimedia.org/w/index.php?search=Che%20Guevara&amp;title=Special%3ASearch&amp;ns0=1&amp;ns6=1&amp;ns12=1&amp;ns14=1&amp;ns100=1&amp;ns106=1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https://www.nytimes.com/2007/03/11/business/yourmoney/11edison.html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https://www.kyobostory.co.kr/contents.do?seq=305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https://www.youtube.com/watch?v=Cw8p-D6kDAM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https://www.youtube.com/watch?v=8AydwulvueI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https://www.youtube.com/watch?v=cWIzIRPrYhk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0" y="385793"/>
            <a:ext cx="12192000" cy="625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역사 속 인물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 그 사람이 한 일에 대해 이야기할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06612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역사 속 인물에 대해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인물의 생애와 업적에 대해 이야기할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7800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882640" y="2002094"/>
            <a:ext cx="5706199" cy="3880833"/>
            <a:chOff x="603160" y="2296734"/>
            <a:chExt cx="5066121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603160" y="3099087"/>
              <a:ext cx="5066121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역사 속 인물</a:t>
              </a:r>
              <a:endParaRPr lang="en-US" altLang="ko-KR" sz="3200" dirty="0"/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직업군과 업적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노력</a:t>
              </a:r>
              <a:endParaRPr lang="en-US" altLang="ko-KR" sz="3200" dirty="0"/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ㅁ으로써</a:t>
              </a:r>
              <a:endParaRPr lang="en-US" altLang="ko-KR" sz="3200" dirty="0"/>
            </a:p>
            <a:p>
              <a:pPr algn="ctr"/>
              <a:r>
                <a:rPr lang="en-US" altLang="ko-KR" sz="3200" dirty="0"/>
                <a:t>2. ~</a:t>
              </a:r>
              <a:r>
                <a:rPr lang="ko-KR" altLang="en-US" sz="3200" dirty="0"/>
                <a:t>이자</a:t>
              </a:r>
              <a:endParaRPr lang="en-US" altLang="ko-KR" sz="3200" dirty="0"/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이순신 장군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779042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직업을 나타내는 단어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E7D46C-C56A-4E81-BEF4-9338D97986CE}"/>
              </a:ext>
            </a:extLst>
          </p:cNvPr>
          <p:cNvSpPr txBox="1"/>
          <p:nvPr/>
        </p:nvSpPr>
        <p:spPr>
          <a:xfrm>
            <a:off x="0" y="469464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단어들을 보고 머릿속에 떠오르는 역사적 인물이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609425"/>
              </p:ext>
            </p:extLst>
          </p:nvPr>
        </p:nvGraphicFramePr>
        <p:xfrm>
          <a:off x="0" y="841586"/>
          <a:ext cx="12192000" cy="37541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83160501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9442479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38541723"/>
                    </a:ext>
                  </a:extLst>
                </a:gridCol>
              </a:tblGrid>
              <a:tr h="125137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대통령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정치가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군인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장군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25137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발명가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사상가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사업가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예술가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470637"/>
                  </a:ext>
                </a:extLst>
              </a:tr>
              <a:tr h="125137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시인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화가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과학자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왕</a:t>
                      </a:r>
                      <a:r>
                        <a:rPr lang="en-US" altLang="ko-KR" sz="4400" dirty="0"/>
                        <a:t>/</a:t>
                      </a:r>
                      <a:r>
                        <a:rPr lang="ko-KR" altLang="en-US" sz="4400" dirty="0"/>
                        <a:t>여왕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330983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0" y="5371116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이 직업들 중에 여러분이 되고 싶은 게 있어요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66C8DD02-CAF3-4FAB-8FF2-410328BBDA5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71296-C9AB-4D53-9B9A-3976C53B52D8}"/>
              </a:ext>
            </a:extLst>
          </p:cNvPr>
          <p:cNvSpPr txBox="1"/>
          <p:nvPr/>
        </p:nvSpPr>
        <p:spPr>
          <a:xfrm>
            <a:off x="4490721" y="564020"/>
            <a:ext cx="771457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사람은 무슨 일을 하는 사람이었는지 알아요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8137EE-2DF8-46C6-9EBF-D1DC93D46172}"/>
              </a:ext>
            </a:extLst>
          </p:cNvPr>
          <p:cNvSpPr txBox="1"/>
          <p:nvPr/>
        </p:nvSpPr>
        <p:spPr>
          <a:xfrm>
            <a:off x="4490721" y="1850288"/>
            <a:ext cx="771457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왜 유명해요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어떤 일을 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02AE5-25EC-441A-94F3-5E846EEFD56C}"/>
              </a:ext>
            </a:extLst>
          </p:cNvPr>
          <p:cNvSpPr txBox="1"/>
          <p:nvPr/>
        </p:nvSpPr>
        <p:spPr>
          <a:xfrm>
            <a:off x="4477420" y="4222526"/>
            <a:ext cx="768797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7B914"/>
                </a:solidFill>
                <a:latin typeface="+mn-ea"/>
              </a:rPr>
              <a:t>이 사람은 누구인지 알아요</a:t>
            </a:r>
            <a:r>
              <a:rPr lang="en-US" altLang="ko-KR" sz="3000" b="1" dirty="0">
                <a:solidFill>
                  <a:srgbClr val="07B914"/>
                </a:solidFill>
                <a:latin typeface="+mn-ea"/>
              </a:rPr>
              <a:t>?</a:t>
            </a:r>
            <a:endParaRPr lang="en-US" sz="3000" b="1" dirty="0">
              <a:solidFill>
                <a:srgbClr val="07B914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B3423D-DB84-42DB-9A70-E4E67FA5AD48}"/>
              </a:ext>
            </a:extLst>
          </p:cNvPr>
          <p:cNvSpPr txBox="1"/>
          <p:nvPr/>
        </p:nvSpPr>
        <p:spPr>
          <a:xfrm>
            <a:off x="4477420" y="4961702"/>
            <a:ext cx="77012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왜 유명해요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어떤 일을 했어요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0CFF50-DD5E-4B39-A0A2-7BC23776A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07" y="153127"/>
            <a:ext cx="3128625" cy="31082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A7F0E1-1274-40BC-A94B-FED0C12D2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07" y="3344447"/>
            <a:ext cx="3128625" cy="31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0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노력 관련 어휘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076522"/>
              </p:ext>
            </p:extLst>
          </p:nvPr>
        </p:nvGraphicFramePr>
        <p:xfrm>
          <a:off x="0" y="847711"/>
          <a:ext cx="12192000" cy="52838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872838069"/>
                    </a:ext>
                  </a:extLst>
                </a:gridCol>
              </a:tblGrid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사상 최초로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 세계에서 처음으로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시련과 고난을 극복하고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역경을 무릅쓰고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3955797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사람들의 비난에도 불구하고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계속된 실패에도 불구하고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464318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도전 정신으로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끊임없는 노력으로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1030556"/>
                  </a:ext>
                </a:extLst>
              </a:tr>
            </a:tbl>
          </a:graphicData>
        </a:graphic>
      </p:graphicFrame>
      <p:sp>
        <p:nvSpPr>
          <p:cNvPr id="2" name="Rectangle: Folded Corner 1">
            <a:extLst>
              <a:ext uri="{FF2B5EF4-FFF2-40B4-BE49-F238E27FC236}">
                <a16:creationId xmlns:a16="http://schemas.microsoft.com/office/drawing/2014/main" id="{3959B061-C2E8-4534-B74E-D0734673D217}"/>
              </a:ext>
            </a:extLst>
          </p:cNvPr>
          <p:cNvSpPr/>
          <p:nvPr/>
        </p:nvSpPr>
        <p:spPr>
          <a:xfrm rot="243722">
            <a:off x="2905760" y="1879600"/>
            <a:ext cx="5963920" cy="372872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여기 있는 표현들에 어울리는 사람들을 생각해 보세요</a:t>
            </a:r>
            <a:r>
              <a:rPr lang="en-US" altLang="ko-KR" sz="3600" dirty="0"/>
              <a:t>. ‘</a:t>
            </a:r>
            <a:r>
              <a:rPr lang="ko-KR" altLang="en-US" sz="3600" dirty="0"/>
              <a:t>전 세계에서 처음으로</a:t>
            </a:r>
            <a:r>
              <a:rPr lang="en-US" altLang="ko-KR" sz="3600" dirty="0"/>
              <a:t>’</a:t>
            </a:r>
            <a:r>
              <a:rPr lang="ko-KR" altLang="en-US" sz="3600" dirty="0"/>
              <a:t>라고 하면 누가 떠올라요</a:t>
            </a:r>
            <a:r>
              <a:rPr lang="en-US" altLang="ko-KR" sz="3600" dirty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업적 관련 어휘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703020"/>
              </p:ext>
            </p:extLst>
          </p:nvPr>
        </p:nvGraphicFramePr>
        <p:xfrm>
          <a:off x="0" y="847711"/>
          <a:ext cx="12192000" cy="52838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872838069"/>
                    </a:ext>
                  </a:extLst>
                </a:gridCol>
              </a:tblGrid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발견하다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발명하다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다른 사람을 위해 헌신하다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사회에 기여하다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3955797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새로운 규범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제도를 만들다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작품을 남기다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464318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전쟁을 승리로 이끌다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사회의 귀감이 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1030556"/>
                  </a:ext>
                </a:extLst>
              </a:tr>
            </a:tbl>
          </a:graphicData>
        </a:graphic>
      </p:graphicFrame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19A09295-6F43-4958-8CCE-CB8E32E32E01}"/>
              </a:ext>
            </a:extLst>
          </p:cNvPr>
          <p:cNvSpPr/>
          <p:nvPr/>
        </p:nvSpPr>
        <p:spPr>
          <a:xfrm rot="21281309">
            <a:off x="3180380" y="1809072"/>
            <a:ext cx="4806279" cy="270972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역사 속 인물들은 무슨 일을 해서 유명해졌을까요</a:t>
            </a:r>
            <a:r>
              <a:rPr lang="en-US" altLang="ko-KR" sz="4000" dirty="0"/>
              <a:t>?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714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677278" y="1046195"/>
            <a:ext cx="749947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사람이 누구인지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평가를 받는지 이야기해 봅시다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43080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스티브 잡스의 가정 환경은 어땠어요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18" y="498922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부모님의 사랑을 많이 받았어요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81688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11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677278" y="2262312"/>
            <a:ext cx="751472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지금부터 스티브 잡스의 생애와 업적에 대해 소개하는 대화문을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6797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하는 일마다 성공했어요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7934961" y="5624518"/>
            <a:ext cx="4028954" cy="11469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발표 부분 돌아가면서 읽기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33FEA0-959C-4374-98B1-C6B5CF9D6F46}"/>
              </a:ext>
            </a:extLst>
          </p:cNvPr>
          <p:cNvSpPr txBox="1"/>
          <p:nvPr/>
        </p:nvSpPr>
        <p:spPr>
          <a:xfrm>
            <a:off x="4677278" y="3483612"/>
            <a:ext cx="751472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어떤 인생을 살았는지 잘 들어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1CB33-C865-45B8-9447-61178997C0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034" y="842949"/>
            <a:ext cx="4345410" cy="3586480"/>
          </a:xfrm>
          <a:prstGeom prst="rect">
            <a:avLst/>
          </a:prstGeom>
        </p:spPr>
      </p:pic>
      <p:pic>
        <p:nvPicPr>
          <p:cNvPr id="4" name="010 (1)">
            <a:hlinkClick r:id="" action="ppaction://media"/>
            <a:extLst>
              <a:ext uri="{FF2B5EF4-FFF2-40B4-BE49-F238E27FC236}">
                <a16:creationId xmlns:a16="http://schemas.microsoft.com/office/drawing/2014/main" id="{715FFD34-1152-46EC-A0A2-75C081303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4351" y="4816881"/>
            <a:ext cx="964529" cy="96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6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8" grpId="0" animBg="1"/>
      <p:bldP spid="1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3898</TotalTime>
  <Words>1905</Words>
  <Application>Microsoft Office PowerPoint</Application>
  <PresentationFormat>Widescreen</PresentationFormat>
  <Paragraphs>313</Paragraphs>
  <Slides>33</Slides>
  <Notes>23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Malgun Gothic</vt:lpstr>
      <vt:lpstr>Malgun Gothic</vt:lpstr>
      <vt:lpstr>Roboto</vt:lpstr>
      <vt:lpstr>Arial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Grace Ko</cp:lastModifiedBy>
  <cp:revision>214</cp:revision>
  <dcterms:created xsi:type="dcterms:W3CDTF">2020-04-18T22:55:50Z</dcterms:created>
  <dcterms:modified xsi:type="dcterms:W3CDTF">2020-06-14T21:47:08Z</dcterms:modified>
</cp:coreProperties>
</file>